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1"/>
        <p:guide pos="2160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10/30/2013</a:t>
            </a:fld>
            <a:endParaRPr lang="ru-RU"/>
          </a:p>
        </p:txBody>
      </p:sp>
      <p:sp>
        <p:nvSpPr>
          <p:cNvPr id="4" name="Рисунок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а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8A4BD8-7156-47FA-31B3-F7285E1F3FC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D68F59-B71B-FE02-98FA-AD502ED2FA0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934F76-0B2B-406C-19D5-5BB7B755F153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3DEE42-95C2-9C68-40CB-ADCEB598EBB0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5AA31B-0FE3-809C-7C21-CD021E0D4C0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F76CE0-0F23-E3CD-DC2B-ED6669B922DF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7975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8544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8573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91A265-F879-2B46-62EE-BB6104E5B819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281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68409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87630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84EE7-B4F3-B370-72E7-E912321AF03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0350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71893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81050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8E8843-F80D-4856-8E14-9E7266F066D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Нажмите, чтобы добавить изображение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0625863" name=""/>
          <p:cNvSpPr txBox="1"/>
          <p:nvPr/>
        </p:nvSpPr>
        <p:spPr bwMode="auto">
          <a:xfrm flipH="0" flipV="0">
            <a:off x="-26112475" y="1393174"/>
            <a:ext cx="39289488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00000"/>
              </a:lnSpc>
              <a:spcBef>
                <a:spcPts val="28"/>
              </a:spcBef>
              <a:defRPr/>
            </a:pPr>
            <a:r>
              <a:rPr lang="ru-RU" sz="15000" b="1">
                <a:ln w="38099">
                  <a:solidFill>
                    <a:schemeClr val="tx1"/>
                  </a:solidFill>
                  <a:prstDash val="solid"/>
                </a:ln>
                <a:solidFill>
                  <a:schemeClr val="bg1">
                    <a:alpha val="0"/>
                  </a:schemeClr>
                </a:solidFill>
              </a:rPr>
              <a:t>МИХАЙЛОВА МИХАЙЛОВА </a:t>
            </a:r>
            <a:r>
              <a:rPr lang="ru-RU" sz="15000" b="1">
                <a:ln w="38099">
                  <a:solidFill>
                    <a:schemeClr val="tx1"/>
                  </a:solidFill>
                  <a:prstDash val="solid"/>
                </a:ln>
                <a:solidFill>
                  <a:schemeClr val="bg1">
                    <a:alpha val="0"/>
                  </a:schemeClr>
                </a:solidFill>
              </a:rPr>
              <a:t>МИХАЙЛОВА</a:t>
            </a:r>
            <a:endParaRPr sz="15000" b="1">
              <a:ln w="38099">
                <a:solidFill>
                  <a:schemeClr val="tx1"/>
                </a:solidFill>
                <a:prstDash val="solid"/>
              </a:ln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121941536" name=""/>
          <p:cNvSpPr txBox="1"/>
          <p:nvPr/>
        </p:nvSpPr>
        <p:spPr bwMode="auto">
          <a:xfrm flipH="0" flipV="0">
            <a:off x="-13975" y="-285750"/>
            <a:ext cx="34076095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5000" b="1"/>
              <a:t>C</a:t>
            </a:r>
            <a:r>
              <a:rPr lang="ru-RU" sz="15000" b="1"/>
              <a:t>МИРНОВ СМИРНОВ</a:t>
            </a:r>
            <a:r>
              <a:rPr lang="en-US" sz="15000" b="1"/>
              <a:t> </a:t>
            </a:r>
            <a:r>
              <a:rPr lang="ru-RU" sz="15000" b="1"/>
              <a:t>СМИРНОВ</a:t>
            </a:r>
            <a:endParaRPr sz="15000" b="1"/>
          </a:p>
        </p:txBody>
      </p:sp>
      <p:sp>
        <p:nvSpPr>
          <p:cNvPr id="192253838" name=""/>
          <p:cNvSpPr txBox="1"/>
          <p:nvPr/>
        </p:nvSpPr>
        <p:spPr bwMode="auto">
          <a:xfrm flipH="0" flipV="0">
            <a:off x="-13975" y="3167348"/>
            <a:ext cx="31332895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5000" b="1"/>
              <a:t>КАЛИНОВ КАЛИНОВ</a:t>
            </a:r>
            <a:r>
              <a:rPr sz="15000" b="1"/>
              <a:t> КАЛИНОВ</a:t>
            </a:r>
            <a:endParaRPr sz="15000" b="1"/>
          </a:p>
        </p:txBody>
      </p:sp>
      <p:sp>
        <p:nvSpPr>
          <p:cNvPr id="459511859" name=""/>
          <p:cNvSpPr txBox="1"/>
          <p:nvPr/>
        </p:nvSpPr>
        <p:spPr bwMode="auto">
          <a:xfrm flipH="0" flipV="0">
            <a:off x="-24950425" y="4751022"/>
            <a:ext cx="37390795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5000" b="1">
                <a:ln w="38099">
                  <a:solidFill>
                    <a:schemeClr val="tx1"/>
                  </a:solidFill>
                  <a:prstDash val="solid"/>
                </a:ln>
                <a:solidFill>
                  <a:schemeClr val="bg1">
                    <a:alpha val="0"/>
                  </a:schemeClr>
                </a:solidFill>
              </a:rPr>
              <a:t>ГОРБАЧЕВА </a:t>
            </a:r>
            <a:r>
              <a:rPr sz="15000" b="1">
                <a:ln w="38099">
                  <a:solidFill>
                    <a:schemeClr val="tx1"/>
                  </a:solidFill>
                  <a:prstDash val="solid"/>
                </a:ln>
                <a:solidFill>
                  <a:schemeClr val="bg1">
                    <a:alpha val="0"/>
                  </a:schemeClr>
                </a:solidFill>
              </a:rPr>
              <a:t>ГОРБАЧЕВА ГОРБАЧЕВА</a:t>
            </a:r>
            <a:endParaRPr sz="15000" b="1">
              <a:ln w="38099">
                <a:solidFill>
                  <a:schemeClr val="tx1"/>
                </a:solidFill>
                <a:prstDash val="solid"/>
              </a:ln>
              <a:solidFill>
                <a:schemeClr val="tx1">
                  <a:alpha val="0"/>
                </a:schemeClr>
              </a:solidFill>
            </a:endParaRPr>
          </a:p>
        </p:txBody>
      </p:sp>
      <p:pic>
        <p:nvPicPr>
          <p:cNvPr id="3622595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05149" y="438149"/>
            <a:ext cx="5886450" cy="5886450"/>
          </a:xfrm>
          <a:prstGeom prst="ellipse">
            <a:avLst/>
          </a:prstGeom>
          <a:ln w="28575">
            <a:noFill/>
            <a:prstDash val="solid"/>
          </a:ln>
        </p:spPr>
      </p:pic>
      <p:sp>
        <p:nvSpPr>
          <p:cNvPr id="344883477" name="TextBox 6"/>
          <p:cNvSpPr txBox="1"/>
          <p:nvPr/>
        </p:nvSpPr>
        <p:spPr bwMode="auto">
          <a:xfrm flipH="0" flipV="0">
            <a:off x="3142889" y="561794"/>
            <a:ext cx="5810969" cy="5639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Circle">
              <a:avLst>
                <a:gd name="adj" fmla="val 10800000"/>
              </a:avLst>
            </a:prstTxWarp>
            <a:spAutoFit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Суммаризация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сообщений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с 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помощью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LLM 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групп</a:t>
            </a:r>
            <a:r>
              <a:rPr lang="en-US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Telegram</a:t>
            </a:r>
            <a:r>
              <a:rPr lang="ru-RU" sz="6500">
                <a:solidFill>
                  <a:schemeClr val="tx1"/>
                </a:solidFill>
                <a:latin typeface="TT Travels DemiBold"/>
                <a:ea typeface="TT Travels DemiBold"/>
                <a:cs typeface="TT Travels DemiBold"/>
              </a:rPr>
              <a:t> </a:t>
            </a:r>
            <a:endParaRPr sz="6500">
              <a:solidFill>
                <a:schemeClr val="tx1"/>
              </a:solidFill>
              <a:latin typeface="TT Travels DemiBold"/>
              <a:cs typeface="TT Travels D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0.008 L 1.535 -0.008" pathEditMode="relative" ptsTypes="">
                                      <p:cBhvr>
                                        <p:cTn id="14" dur="15000" fill="hold"/>
                                        <p:tgtEl>
                                          <p:spTgt spid="2140625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 -0.039 L -1.282 -0.039" pathEditMode="relative" ptsTypes="">
                                      <p:cBhvr>
                                        <p:cTn id="12" dur="15000" fill="hold"/>
                                        <p:tgtEl>
                                          <p:spTgt spid="1922538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1 -0.022 L -1.396 -0.022" pathEditMode="relative" ptsTypes="">
                                      <p:cBhvr>
                                        <p:cTn id="10" dur="15000" fill="hold"/>
                                        <p:tgtEl>
                                          <p:spTgt spid="1121941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 -0.036 L 1.517 -0.036" pathEditMode="relative" ptsTypes="">
                                      <p:cBhvr>
                                        <p:cTn id="8" dur="15000" fill="hold"/>
                                        <p:tgtEl>
                                          <p:spTgt spid="459511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344883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93188" name=""/>
          <p:cNvSpPr txBox="1"/>
          <p:nvPr/>
        </p:nvSpPr>
        <p:spPr bwMode="auto">
          <a:xfrm flipH="0" flipV="0">
            <a:off x="86200" y="1946611"/>
            <a:ext cx="12024572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6000">
                <a:ln w="57150">
                  <a:solidFill>
                    <a:schemeClr val="bg1"/>
                  </a:solidFill>
                  <a:prstDash val="solid"/>
                </a:ln>
                <a:blipFill>
                  <a:blip r:embed="rId3"/>
                  <a:tile/>
                </a:blipFill>
                <a:latin typeface="TT Travels Black"/>
                <a:ea typeface="TT Travels Black"/>
                <a:cs typeface="TT Travels Black"/>
              </a:rPr>
              <a:t>СПАСИБО </a:t>
            </a:r>
            <a:endParaRPr sz="16000">
              <a:ln w="57150">
                <a:solidFill>
                  <a:schemeClr val="bg1"/>
                </a:solidFill>
                <a:prstDash val="solid"/>
              </a:ln>
              <a:blipFill>
                <a:blip r:embed="rId3"/>
                <a:tile/>
              </a:blipFill>
              <a:latin typeface="TT Travels Black"/>
              <a:cs typeface="TT Travels Black"/>
            </a:endParaRPr>
          </a:p>
        </p:txBody>
      </p:sp>
      <p:sp>
        <p:nvSpPr>
          <p:cNvPr id="857806773" name=""/>
          <p:cNvSpPr txBox="1"/>
          <p:nvPr/>
        </p:nvSpPr>
        <p:spPr bwMode="auto">
          <a:xfrm flipH="0" flipV="0">
            <a:off x="1738708" y="4118970"/>
            <a:ext cx="9166712" cy="1310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8000">
                <a:solidFill>
                  <a:schemeClr val="bg1"/>
                </a:solidFill>
                <a:latin typeface="TT Travels DemiBold"/>
                <a:ea typeface="TT Travels DemiBold"/>
                <a:cs typeface="TT Travels DemiBold"/>
              </a:rPr>
              <a:t>ЗА ВНИМАНИЕ</a:t>
            </a:r>
            <a:endParaRPr sz="8000">
              <a:solidFill>
                <a:schemeClr val="bg1"/>
              </a:solidFill>
              <a:latin typeface="TT Travels DemiBold"/>
              <a:cs typeface="TT Travels D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812293" name=""/>
          <p:cNvSpPr/>
          <p:nvPr/>
        </p:nvSpPr>
        <p:spPr bwMode="auto">
          <a:xfrm flipH="0" flipV="0">
            <a:off x="3011849" y="8624"/>
            <a:ext cx="3085737" cy="3420374"/>
          </a:xfrm>
          <a:prstGeom prst="rect">
            <a:avLst/>
          </a:prstGeom>
          <a:solidFill>
            <a:srgbClr val="D9932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1752363" name=""/>
          <p:cNvSpPr/>
          <p:nvPr/>
        </p:nvSpPr>
        <p:spPr bwMode="auto">
          <a:xfrm flipH="0" flipV="0">
            <a:off x="3249" y="3429000"/>
            <a:ext cx="3008599" cy="3439350"/>
          </a:xfrm>
          <a:prstGeom prst="rect">
            <a:avLst/>
          </a:prstGeom>
          <a:solidFill>
            <a:srgbClr val="D9932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1229690" name=""/>
          <p:cNvSpPr/>
          <p:nvPr/>
        </p:nvSpPr>
        <p:spPr bwMode="auto">
          <a:xfrm flipH="0" flipV="0">
            <a:off x="6097587" y="3429000"/>
            <a:ext cx="3143612" cy="3439350"/>
          </a:xfrm>
          <a:prstGeom prst="rect">
            <a:avLst/>
          </a:prstGeom>
          <a:solidFill>
            <a:srgbClr val="D9932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2407005" name=""/>
          <p:cNvSpPr/>
          <p:nvPr/>
        </p:nvSpPr>
        <p:spPr bwMode="auto">
          <a:xfrm flipH="0" flipV="0">
            <a:off x="9241199" y="8624"/>
            <a:ext cx="2938173" cy="3420374"/>
          </a:xfrm>
          <a:prstGeom prst="rect">
            <a:avLst/>
          </a:prstGeom>
          <a:solidFill>
            <a:srgbClr val="D9932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981045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399" y="3567524"/>
            <a:ext cx="2862299" cy="3162299"/>
          </a:xfrm>
          <a:prstGeom prst="flowChartAlternateProcess">
            <a:avLst/>
          </a:prstGeom>
        </p:spPr>
      </p:pic>
      <p:sp>
        <p:nvSpPr>
          <p:cNvPr id="1980868437" name=""/>
          <p:cNvSpPr txBox="1"/>
          <p:nvPr/>
        </p:nvSpPr>
        <p:spPr bwMode="auto">
          <a:xfrm flipH="0" flipV="0">
            <a:off x="3249" y="8624"/>
            <a:ext cx="397954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solidFill>
                  <a:srgbClr val="D99329"/>
                </a:solidFill>
                <a:latin typeface="TT Travels DemiBold"/>
                <a:ea typeface="TT Travels DemiBold"/>
                <a:cs typeface="TT Travels DemiBold"/>
              </a:rPr>
              <a:t>1</a:t>
            </a:r>
            <a:endParaRPr sz="3600">
              <a:solidFill>
                <a:srgbClr val="D99329"/>
              </a:solidFill>
              <a:latin typeface="TT Travels DemiBold"/>
              <a:cs typeface="TT Travels DemiBold"/>
            </a:endParaRPr>
          </a:p>
        </p:txBody>
      </p:sp>
      <p:sp>
        <p:nvSpPr>
          <p:cNvPr id="1345035181" name=""/>
          <p:cNvSpPr txBox="1"/>
          <p:nvPr/>
        </p:nvSpPr>
        <p:spPr bwMode="auto">
          <a:xfrm flipH="0" flipV="0">
            <a:off x="3011849" y="3429000"/>
            <a:ext cx="398674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solidFill>
                  <a:srgbClr val="D99329"/>
                </a:solidFill>
                <a:latin typeface="TT Travels DemiBold"/>
                <a:cs typeface="TT Travels DemiBold"/>
              </a:rPr>
              <a:t>2</a:t>
            </a:r>
            <a:endParaRPr sz="3600">
              <a:solidFill>
                <a:srgbClr val="D99329"/>
              </a:solidFill>
              <a:latin typeface="TT Travels DemiBold"/>
              <a:cs typeface="TT Travels DemiBold"/>
            </a:endParaRPr>
          </a:p>
        </p:txBody>
      </p:sp>
      <p:sp>
        <p:nvSpPr>
          <p:cNvPr id="271790781" name=""/>
          <p:cNvSpPr txBox="1"/>
          <p:nvPr/>
        </p:nvSpPr>
        <p:spPr bwMode="auto">
          <a:xfrm flipH="0" flipV="0">
            <a:off x="6097587" y="8624"/>
            <a:ext cx="399394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solidFill>
                  <a:srgbClr val="D99329"/>
                </a:solidFill>
                <a:latin typeface="TT Travels DemiBold"/>
                <a:cs typeface="TT Travels DemiBold"/>
              </a:rPr>
              <a:t>3</a:t>
            </a:r>
            <a:endParaRPr sz="3600">
              <a:solidFill>
                <a:srgbClr val="D99329"/>
              </a:solidFill>
              <a:latin typeface="TT Travels DemiBold"/>
              <a:cs typeface="TT Travels DemiBold"/>
            </a:endParaRPr>
          </a:p>
        </p:txBody>
      </p:sp>
      <p:sp>
        <p:nvSpPr>
          <p:cNvPr id="1334656132" name=""/>
          <p:cNvSpPr txBox="1"/>
          <p:nvPr/>
        </p:nvSpPr>
        <p:spPr bwMode="auto">
          <a:xfrm flipH="0" flipV="0">
            <a:off x="9241199" y="3429000"/>
            <a:ext cx="400474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solidFill>
                  <a:srgbClr val="D99329"/>
                </a:solidFill>
                <a:latin typeface="TT Travels DemiBold"/>
                <a:cs typeface="TT Travels DemiBold"/>
              </a:rPr>
              <a:t>4</a:t>
            </a:r>
            <a:endParaRPr sz="3600">
              <a:solidFill>
                <a:srgbClr val="D99329"/>
              </a:solidFill>
              <a:latin typeface="TT Travels DemiBold"/>
              <a:cs typeface="TT Travels DemiBold"/>
            </a:endParaRPr>
          </a:p>
        </p:txBody>
      </p:sp>
      <p:sp>
        <p:nvSpPr>
          <p:cNvPr id="117920938" name=""/>
          <p:cNvSpPr txBox="1"/>
          <p:nvPr/>
        </p:nvSpPr>
        <p:spPr bwMode="auto">
          <a:xfrm flipH="0" flipV="0">
            <a:off x="369714" y="130544"/>
            <a:ext cx="264249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chemeClr val="bg1"/>
                </a:solidFill>
                <a:latin typeface="TT Travels DemiBold"/>
                <a:ea typeface="TT Travels DemiBold"/>
                <a:cs typeface="TT Travels DemiBold"/>
              </a:rPr>
              <a:t>ПРЕЗЕНТАЦИЯ</a:t>
            </a:r>
            <a:endParaRPr sz="2000">
              <a:solidFill>
                <a:schemeClr val="bg1"/>
              </a:solidFill>
              <a:latin typeface="TT Travels DemiBold"/>
              <a:cs typeface="TT Travels DemiBold"/>
            </a:endParaRPr>
          </a:p>
        </p:txBody>
      </p:sp>
      <p:sp>
        <p:nvSpPr>
          <p:cNvPr id="505116195" name=""/>
          <p:cNvSpPr txBox="1"/>
          <p:nvPr/>
        </p:nvSpPr>
        <p:spPr bwMode="auto">
          <a:xfrm flipH="0" flipV="0">
            <a:off x="3233651" y="3567524"/>
            <a:ext cx="264717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2000" b="0" i="0" u="none" strike="noStrike" cap="none" spc="0">
                <a:solidFill>
                  <a:schemeClr val="bg1"/>
                </a:solidFill>
                <a:latin typeface="TT Travels DemiBold"/>
                <a:ea typeface="TT Travels DemiBold"/>
                <a:cs typeface="TT Travels DemiBold"/>
              </a:rPr>
              <a:t>ФАЗА ETL</a:t>
            </a:r>
            <a:endParaRPr sz="2000">
              <a:solidFill>
                <a:schemeClr val="bg1"/>
              </a:solidFill>
              <a:latin typeface="TT Travels DemiBold"/>
              <a:cs typeface="TT Travels DemiBold"/>
            </a:endParaRPr>
          </a:p>
        </p:txBody>
      </p:sp>
      <p:sp>
        <p:nvSpPr>
          <p:cNvPr id="1895953150" name=""/>
          <p:cNvSpPr txBox="1"/>
          <p:nvPr/>
        </p:nvSpPr>
        <p:spPr bwMode="auto">
          <a:xfrm flipH="0" flipV="0">
            <a:off x="6226343" y="130544"/>
            <a:ext cx="3215093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2000" b="0" i="0" u="none" strike="noStrike" cap="none" spc="0">
                <a:solidFill>
                  <a:schemeClr val="bg1"/>
                </a:solidFill>
                <a:latin typeface="TT Travels DemiBold"/>
                <a:ea typeface="TT Travels DemiBold"/>
                <a:cs typeface="TT Travels DemiBold"/>
              </a:rPr>
              <a:t>ФАЗА АНАЛИТИКИ</a:t>
            </a:r>
            <a:endParaRPr sz="2000">
              <a:solidFill>
                <a:schemeClr val="bg1"/>
              </a:solidFill>
              <a:latin typeface="TT Travels DemiBold"/>
              <a:cs typeface="TT Travels DemiBold"/>
            </a:endParaRPr>
          </a:p>
        </p:txBody>
      </p:sp>
      <p:sp>
        <p:nvSpPr>
          <p:cNvPr id="396063733" name=""/>
          <p:cNvSpPr txBox="1"/>
          <p:nvPr/>
        </p:nvSpPr>
        <p:spPr bwMode="auto">
          <a:xfrm flipH="0" flipV="0">
            <a:off x="9522479" y="3550918"/>
            <a:ext cx="2656894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2000" b="0" i="0" u="none" strike="noStrike" cap="none" spc="0">
                <a:solidFill>
                  <a:schemeClr val="bg1"/>
                </a:solidFill>
                <a:latin typeface="TT Travels DemiBold"/>
                <a:ea typeface="TT Travels DemiBold"/>
                <a:cs typeface="TT Travels DemiBold"/>
              </a:rPr>
              <a:t>ВИЗУАЛИЗАЦИЯ</a:t>
            </a:r>
            <a:endParaRPr sz="2000">
              <a:solidFill>
                <a:schemeClr val="bg1"/>
              </a:solidFill>
              <a:latin typeface="TT Travels DemiBold"/>
              <a:cs typeface="TT Travels DemiBold"/>
            </a:endParaRPr>
          </a:p>
        </p:txBody>
      </p:sp>
      <p:sp>
        <p:nvSpPr>
          <p:cNvPr id="1669746646" name=""/>
          <p:cNvSpPr/>
          <p:nvPr/>
        </p:nvSpPr>
        <p:spPr bwMode="auto">
          <a:xfrm rot="20185486" flipH="0" flipV="0">
            <a:off x="244162" y="923923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766202" name=""/>
          <p:cNvSpPr txBox="1"/>
          <p:nvPr/>
        </p:nvSpPr>
        <p:spPr bwMode="auto">
          <a:xfrm flipH="0" flipV="0">
            <a:off x="349448" y="756218"/>
            <a:ext cx="2388449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ЗАЧЕМ НУЖЕН ПРОЕКТ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979292716" name=""/>
          <p:cNvSpPr/>
          <p:nvPr/>
        </p:nvSpPr>
        <p:spPr bwMode="auto">
          <a:xfrm rot="20185486" flipH="0" flipV="0">
            <a:off x="274043" y="1751347"/>
            <a:ext cx="444499" cy="244323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066961" name=""/>
          <p:cNvSpPr txBox="1"/>
          <p:nvPr/>
        </p:nvSpPr>
        <p:spPr bwMode="auto">
          <a:xfrm flipH="0" flipV="0">
            <a:off x="337683" y="1692274"/>
            <a:ext cx="244615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ОБЩАЯ ИДЕЯ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598277788" name=""/>
          <p:cNvSpPr/>
          <p:nvPr/>
        </p:nvSpPr>
        <p:spPr bwMode="auto">
          <a:xfrm rot="20185486" flipH="0" flipV="0">
            <a:off x="272159" y="2469296"/>
            <a:ext cx="444499" cy="234905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7618607" name=""/>
          <p:cNvSpPr txBox="1"/>
          <p:nvPr/>
        </p:nvSpPr>
        <p:spPr bwMode="auto">
          <a:xfrm flipH="0" flipV="0">
            <a:off x="315916" y="2323530"/>
            <a:ext cx="2454075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КОМАНДА И РОЛИ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760517392" name=""/>
          <p:cNvSpPr/>
          <p:nvPr/>
        </p:nvSpPr>
        <p:spPr bwMode="auto">
          <a:xfrm rot="20185486" flipH="0" flipV="0">
            <a:off x="3251668" y="4286104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7739770" name=""/>
          <p:cNvSpPr txBox="1"/>
          <p:nvPr/>
        </p:nvSpPr>
        <p:spPr bwMode="auto">
          <a:xfrm flipH="0" flipV="0">
            <a:off x="3314847" y="4212779"/>
            <a:ext cx="2384489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EXTRACT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169775049" name=""/>
          <p:cNvSpPr/>
          <p:nvPr/>
        </p:nvSpPr>
        <p:spPr bwMode="auto">
          <a:xfrm rot="20185486" flipH="0" flipV="0">
            <a:off x="3251668" y="5037086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963277" name=""/>
          <p:cNvSpPr txBox="1"/>
          <p:nvPr/>
        </p:nvSpPr>
        <p:spPr bwMode="auto">
          <a:xfrm flipH="0" flipV="0">
            <a:off x="3314847" y="4950374"/>
            <a:ext cx="2387729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TRANSFORM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796278364" name=""/>
          <p:cNvSpPr/>
          <p:nvPr/>
        </p:nvSpPr>
        <p:spPr bwMode="auto">
          <a:xfrm rot="20185486" flipH="0" flipV="0">
            <a:off x="3251668" y="5761294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0470700" name=""/>
          <p:cNvSpPr txBox="1"/>
          <p:nvPr/>
        </p:nvSpPr>
        <p:spPr bwMode="auto">
          <a:xfrm flipH="0" flipV="0">
            <a:off x="3314847" y="5687969"/>
            <a:ext cx="2385929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LOAD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422580808" name=""/>
          <p:cNvSpPr/>
          <p:nvPr/>
        </p:nvSpPr>
        <p:spPr bwMode="auto">
          <a:xfrm rot="20185486" flipH="0" flipV="0">
            <a:off x="6346914" y="877766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837923" name=""/>
          <p:cNvSpPr txBox="1"/>
          <p:nvPr/>
        </p:nvSpPr>
        <p:spPr bwMode="auto">
          <a:xfrm flipH="0" flipV="0">
            <a:off x="6399420" y="756218"/>
            <a:ext cx="2600451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СУММАРИЗАЦИЯ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303123450" name=""/>
          <p:cNvSpPr/>
          <p:nvPr/>
        </p:nvSpPr>
        <p:spPr bwMode="auto">
          <a:xfrm rot="20185486" flipH="0" flipV="0">
            <a:off x="6376793" y="1639091"/>
            <a:ext cx="444499" cy="244323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4473817" name=""/>
          <p:cNvSpPr txBox="1"/>
          <p:nvPr/>
        </p:nvSpPr>
        <p:spPr bwMode="auto">
          <a:xfrm flipH="0" flipV="0">
            <a:off x="6399420" y="1387474"/>
            <a:ext cx="2449755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АНАЛИЗ ТОНАЛЬНОСТИ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519219390" name=""/>
          <p:cNvSpPr/>
          <p:nvPr/>
        </p:nvSpPr>
        <p:spPr bwMode="auto">
          <a:xfrm rot="20185486" flipH="0" flipV="0">
            <a:off x="6374911" y="2423139"/>
            <a:ext cx="444499" cy="234905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02330" name=""/>
          <p:cNvSpPr txBox="1"/>
          <p:nvPr/>
        </p:nvSpPr>
        <p:spPr bwMode="auto">
          <a:xfrm flipH="0" flipV="0">
            <a:off x="6399420" y="2323530"/>
            <a:ext cx="245227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RSS</a:t>
            </a: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-ЛЕНТА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701388588" name=""/>
          <p:cNvSpPr/>
          <p:nvPr/>
        </p:nvSpPr>
        <p:spPr bwMode="auto">
          <a:xfrm rot="20185486" flipH="0" flipV="0">
            <a:off x="9494425" y="4286104"/>
            <a:ext cx="444499" cy="223176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094085" name=""/>
          <p:cNvSpPr txBox="1"/>
          <p:nvPr/>
        </p:nvSpPr>
        <p:spPr bwMode="auto">
          <a:xfrm flipH="0" flipV="0">
            <a:off x="9599712" y="4164555"/>
            <a:ext cx="2603331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FRONTEND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330321860" name=""/>
          <p:cNvSpPr/>
          <p:nvPr/>
        </p:nvSpPr>
        <p:spPr bwMode="auto">
          <a:xfrm rot="20185486" flipH="0" flipV="0">
            <a:off x="9524306" y="5047428"/>
            <a:ext cx="444499" cy="244323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798395" name=""/>
          <p:cNvSpPr txBox="1"/>
          <p:nvPr/>
        </p:nvSpPr>
        <p:spPr bwMode="auto">
          <a:xfrm flipH="0" flipV="0">
            <a:off x="9587947" y="4795811"/>
            <a:ext cx="2456955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НАВИГАЦИЯ </a:t>
            </a:r>
            <a:endParaRPr lang="ru-RU" sz="2000">
              <a:solidFill>
                <a:schemeClr val="bg1"/>
              </a:solidFill>
              <a:latin typeface="TT Travels Light"/>
              <a:ea typeface="TT Travels Light"/>
              <a:cs typeface="TT Travels Light"/>
            </a:endParaRPr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И ФИЛЬТРЫ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sp>
        <p:nvSpPr>
          <p:cNvPr id="1939110905" name=""/>
          <p:cNvSpPr/>
          <p:nvPr/>
        </p:nvSpPr>
        <p:spPr bwMode="auto">
          <a:xfrm rot="20185486" flipH="0" flipV="0">
            <a:off x="9522423" y="5831477"/>
            <a:ext cx="444499" cy="234905"/>
          </a:xfrm>
          <a:prstGeom prst="flowChartAlternateProcess">
            <a:avLst/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535221" name=""/>
          <p:cNvSpPr txBox="1"/>
          <p:nvPr/>
        </p:nvSpPr>
        <p:spPr bwMode="auto">
          <a:xfrm flipH="0" flipV="0">
            <a:off x="9566179" y="5731868"/>
            <a:ext cx="2458755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TT Travels Light"/>
                <a:ea typeface="TT Travels Light"/>
                <a:cs typeface="TT Travels Light"/>
              </a:rPr>
              <a:t>ЭКСПОРТ И ПРОСМОТР</a:t>
            </a:r>
            <a:endParaRPr sz="2000">
              <a:solidFill>
                <a:schemeClr val="bg1"/>
              </a:solidFill>
              <a:latin typeface="TT Travels Light"/>
              <a:cs typeface="TT Travels Light"/>
            </a:endParaRPr>
          </a:p>
        </p:txBody>
      </p:sp>
      <p:pic>
        <p:nvPicPr>
          <p:cNvPr id="12514890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610" y="3550918"/>
            <a:ext cx="2794389" cy="3192410"/>
          </a:xfrm>
          <a:prstGeom prst="flowChartAlternateProcess">
            <a:avLst/>
          </a:prstGeom>
        </p:spPr>
      </p:pic>
      <p:pic>
        <p:nvPicPr>
          <p:cNvPr id="57610554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068930" y="148724"/>
            <a:ext cx="2971573" cy="3178903"/>
          </a:xfrm>
          <a:prstGeom prst="flowChartAlternateProcess">
            <a:avLst/>
          </a:prstGeom>
        </p:spPr>
      </p:pic>
      <p:pic>
        <p:nvPicPr>
          <p:cNvPr id="36618009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9361544" y="164183"/>
            <a:ext cx="2817828" cy="3147985"/>
          </a:xfrm>
          <a:prstGeom prst="flowChartAlternateProcess">
            <a:avLst/>
          </a:prstGeom>
        </p:spPr>
      </p:pic>
      <p:sp>
        <p:nvSpPr>
          <p:cNvPr id="1741203710" name=""/>
          <p:cNvSpPr/>
          <p:nvPr/>
        </p:nvSpPr>
        <p:spPr bwMode="auto">
          <a:xfrm rot="0" flipH="0" flipV="0">
            <a:off x="3973692" y="3190874"/>
            <a:ext cx="1066799" cy="32384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endParaRPr/>
          </a:p>
        </p:txBody>
      </p:sp>
      <p:sp>
        <p:nvSpPr>
          <p:cNvPr id="392954030" name=""/>
          <p:cNvSpPr/>
          <p:nvPr/>
        </p:nvSpPr>
        <p:spPr bwMode="auto">
          <a:xfrm rot="10799989" flipH="0" flipV="0">
            <a:off x="974149" y="3352799"/>
            <a:ext cx="1066799" cy="32384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00863040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200043" y="3610942"/>
            <a:ext cx="2938698" cy="3163444"/>
          </a:xfrm>
          <a:prstGeom prst="flowChartAlternateProcess">
            <a:avLst/>
          </a:prstGeom>
        </p:spPr>
      </p:pic>
      <p:sp>
        <p:nvSpPr>
          <p:cNvPr id="1251804630" name=""/>
          <p:cNvSpPr/>
          <p:nvPr/>
        </p:nvSpPr>
        <p:spPr bwMode="auto">
          <a:xfrm rot="0" flipH="0" flipV="0">
            <a:off x="10279424" y="3190874"/>
            <a:ext cx="1066799" cy="32384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005599" name=""/>
          <p:cNvSpPr/>
          <p:nvPr/>
        </p:nvSpPr>
        <p:spPr bwMode="auto">
          <a:xfrm rot="10799989" flipH="0" flipV="0">
            <a:off x="7135993" y="3352799"/>
            <a:ext cx="1066799" cy="32384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627565" name=""/>
          <p:cNvSpPr/>
          <p:nvPr/>
        </p:nvSpPr>
        <p:spPr bwMode="auto">
          <a:xfrm flipH="0" flipV="0">
            <a:off x="9179604" y="2891342"/>
            <a:ext cx="859117" cy="84044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75276695" name=""/>
          <p:cNvSpPr/>
          <p:nvPr/>
        </p:nvSpPr>
        <p:spPr bwMode="auto">
          <a:xfrm flipH="0" flipV="0">
            <a:off x="5065653" y="4803293"/>
            <a:ext cx="1363382" cy="136338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5420903" name=""/>
          <p:cNvSpPr/>
          <p:nvPr/>
        </p:nvSpPr>
        <p:spPr bwMode="auto">
          <a:xfrm flipH="0" flipV="0">
            <a:off x="10564693" y="4084280"/>
            <a:ext cx="1120588" cy="1120588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2438943" name=""/>
          <p:cNvSpPr/>
          <p:nvPr/>
        </p:nvSpPr>
        <p:spPr bwMode="auto">
          <a:xfrm flipH="0" flipV="0">
            <a:off x="9542494" y="5407352"/>
            <a:ext cx="1120588" cy="1120588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46621904" name=""/>
          <p:cNvSpPr/>
          <p:nvPr/>
        </p:nvSpPr>
        <p:spPr bwMode="auto">
          <a:xfrm flipH="0" flipV="0">
            <a:off x="9301514" y="253701"/>
            <a:ext cx="1120588" cy="1120588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471544" name=""/>
          <p:cNvSpPr/>
          <p:nvPr/>
        </p:nvSpPr>
        <p:spPr bwMode="auto">
          <a:xfrm flipH="0" flipV="0">
            <a:off x="7362304" y="1490303"/>
            <a:ext cx="1120588" cy="1120588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4679009" name=""/>
          <p:cNvSpPr/>
          <p:nvPr/>
        </p:nvSpPr>
        <p:spPr bwMode="auto">
          <a:xfrm flipH="0" flipV="0">
            <a:off x="-1938529" y="-3295587"/>
            <a:ext cx="8366844" cy="8572500"/>
          </a:xfrm>
          <a:prstGeom prst="ellipse">
            <a:avLst/>
          </a:prstGeom>
          <a:solidFill>
            <a:schemeClr val="bg1"/>
          </a:solidFill>
          <a:ln w="76199" cap="flat" cmpd="sng" algn="ctr">
            <a:solidFill>
              <a:srgbClr val="000000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4548734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301514" y="2933715"/>
            <a:ext cx="798068" cy="798068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pic>
        <p:nvPicPr>
          <p:cNvPr id="2810053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419238" y="355363"/>
            <a:ext cx="1109688" cy="1109688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pic>
        <p:nvPicPr>
          <p:cNvPr id="62296380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84001" y="1514238"/>
            <a:ext cx="1121934" cy="1121934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pic>
        <p:nvPicPr>
          <p:cNvPr id="11503344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0770135" y="4084280"/>
            <a:ext cx="1139264" cy="1139264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pic>
        <p:nvPicPr>
          <p:cNvPr id="36891095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239406" y="4870222"/>
            <a:ext cx="1427188" cy="1427188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pic>
        <p:nvPicPr>
          <p:cNvPr id="140202841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9768448" y="5407352"/>
            <a:ext cx="1164312" cy="1164312"/>
          </a:xfrm>
          <a:prstGeom prst="ellipse">
            <a:avLst/>
          </a:prstGeom>
          <a:ln w="19049">
            <a:solidFill>
              <a:schemeClr val="tx1"/>
            </a:solidFill>
            <a:prstDash val="solid"/>
          </a:ln>
        </p:spPr>
      </p:pic>
      <p:sp>
        <p:nvSpPr>
          <p:cNvPr id="107308672" name=""/>
          <p:cNvSpPr txBox="1"/>
          <p:nvPr/>
        </p:nvSpPr>
        <p:spPr bwMode="auto">
          <a:xfrm flipH="0" flipV="0">
            <a:off x="-7480" y="1438115"/>
            <a:ext cx="6437235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80000"/>
              </a:lnSpc>
              <a:defRPr/>
            </a:pPr>
            <a:r>
              <a:rPr sz="6500">
                <a:latin typeface="TT Travels Black"/>
                <a:ea typeface="TT Travels Black"/>
                <a:cs typeface="TT Travels Black"/>
              </a:rPr>
              <a:t>КОНЦЕПЦИЯ ПРОЕКТА</a:t>
            </a:r>
            <a:endParaRPr sz="6500">
              <a:latin typeface="TT Travels Black"/>
              <a:cs typeface="TT Travels Black"/>
            </a:endParaRPr>
          </a:p>
        </p:txBody>
      </p:sp>
      <p:sp>
        <p:nvSpPr>
          <p:cNvPr id="837310152" name=""/>
          <p:cNvSpPr txBox="1"/>
          <p:nvPr/>
        </p:nvSpPr>
        <p:spPr bwMode="auto">
          <a:xfrm flipH="0" flipV="0">
            <a:off x="6190756" y="355363"/>
            <a:ext cx="2818721" cy="6282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80000"/>
              </a:lnSpc>
              <a:defRPr/>
            </a:pPr>
            <a:r>
              <a:rPr sz="2200">
                <a:latin typeface="TT Travels DemiBold"/>
                <a:ea typeface="TT Travels DemiBold"/>
                <a:cs typeface="TT Travels DemiBold"/>
              </a:rPr>
              <a:t>Создание Telegram-бота</a:t>
            </a:r>
            <a:endParaRPr sz="2200">
              <a:latin typeface="TT Travels DemiBold"/>
              <a:cs typeface="TT Travels DemiBold"/>
            </a:endParaRPr>
          </a:p>
        </p:txBody>
      </p:sp>
      <p:sp>
        <p:nvSpPr>
          <p:cNvPr id="2020455583" name=""/>
          <p:cNvSpPr txBox="1"/>
          <p:nvPr/>
        </p:nvSpPr>
        <p:spPr bwMode="auto">
          <a:xfrm flipH="0" flipV="0">
            <a:off x="9012958" y="1572599"/>
            <a:ext cx="3300248" cy="6282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2200">
                <a:latin typeface="TT Travels DemiBold"/>
                <a:ea typeface="TT Travels DemiBold"/>
                <a:cs typeface="TT Travels DemiBold"/>
              </a:rPr>
              <a:t>Сбор и очистка данных (ETL)</a:t>
            </a:r>
            <a:endParaRPr sz="2200">
              <a:latin typeface="TT Travels DemiBold"/>
              <a:cs typeface="TT Travels DemiBold"/>
            </a:endParaRPr>
          </a:p>
        </p:txBody>
      </p:sp>
      <p:sp>
        <p:nvSpPr>
          <p:cNvPr id="841015031" name=""/>
          <p:cNvSpPr txBox="1"/>
          <p:nvPr/>
        </p:nvSpPr>
        <p:spPr bwMode="auto">
          <a:xfrm flipH="0" flipV="0">
            <a:off x="6517886" y="904727"/>
            <a:ext cx="2457713" cy="5855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60000"/>
              </a:lnSpc>
              <a:defRPr/>
            </a:pPr>
            <a:r>
              <a:rPr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настройка </a:t>
            </a:r>
            <a:r>
              <a:rPr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 подключение к группам</a:t>
            </a:r>
            <a:endParaRPr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sp>
        <p:nvSpPr>
          <p:cNvPr id="1682916188" name=""/>
          <p:cNvSpPr txBox="1"/>
          <p:nvPr/>
        </p:nvSpPr>
        <p:spPr bwMode="auto">
          <a:xfrm flipH="0" flipV="0">
            <a:off x="9035172" y="2132893"/>
            <a:ext cx="2808728" cy="5855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загрузка сообщений, очистка текста, подготовка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818817997" name=""/>
          <p:cNvSpPr txBox="1"/>
          <p:nvPr/>
        </p:nvSpPr>
        <p:spPr bwMode="auto">
          <a:xfrm flipH="0" flipV="0">
            <a:off x="5712180" y="2800751"/>
            <a:ext cx="3061049" cy="6282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80000"/>
              </a:lnSpc>
              <a:defRPr/>
            </a:pPr>
            <a:r>
              <a:rPr sz="2200">
                <a:latin typeface="TT Travels DemiBold"/>
                <a:ea typeface="TT Travels DemiBold"/>
                <a:cs typeface="TT Travels DemiBold"/>
              </a:rPr>
              <a:t>Сохранение </a:t>
            </a:r>
            <a:endParaRPr sz="2200">
              <a:latin typeface="TT Travels DemiBold"/>
              <a:ea typeface="TT Travels DemiBold"/>
              <a:cs typeface="TT Travels DemiBold"/>
            </a:endParaRPr>
          </a:p>
          <a:p>
            <a:pPr algn="r">
              <a:lnSpc>
                <a:spcPct val="80000"/>
              </a:lnSpc>
              <a:defRPr/>
            </a:pPr>
            <a:r>
              <a:rPr sz="2200">
                <a:latin typeface="TT Travels DemiBold"/>
                <a:ea typeface="TT Travels DemiBold"/>
                <a:cs typeface="TT Travels DemiBold"/>
              </a:rPr>
              <a:t>в базу данных</a:t>
            </a:r>
            <a:endParaRPr sz="2200">
              <a:latin typeface="TT Travels DemiBold"/>
              <a:cs typeface="TT Travels DemiBold"/>
            </a:endParaRPr>
          </a:p>
        </p:txBody>
      </p:sp>
      <p:sp>
        <p:nvSpPr>
          <p:cNvPr id="52930991" name=""/>
          <p:cNvSpPr txBox="1"/>
          <p:nvPr/>
        </p:nvSpPr>
        <p:spPr bwMode="auto">
          <a:xfrm flipH="0" flipV="0">
            <a:off x="5998970" y="3356700"/>
            <a:ext cx="2775339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структурированное хранение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в PostgreSQL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r">
              <a:lnSpc>
                <a:spcPct val="60000"/>
              </a:lnSpc>
              <a:defRPr/>
            </a:pPr>
            <a:endParaRPr>
              <a:latin typeface="TT Travels Light"/>
              <a:cs typeface="TT Travels Light"/>
            </a:endParaRPr>
          </a:p>
        </p:txBody>
      </p:sp>
      <p:sp>
        <p:nvSpPr>
          <p:cNvPr id="712981811" name=""/>
          <p:cNvSpPr txBox="1"/>
          <p:nvPr/>
        </p:nvSpPr>
        <p:spPr bwMode="auto">
          <a:xfrm flipH="0" flipV="0">
            <a:off x="6666595" y="4106868"/>
            <a:ext cx="353809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80000"/>
              </a:lnSpc>
              <a:defRPr/>
            </a:pPr>
            <a:r>
              <a:rPr sz="2000">
                <a:latin typeface="TT Travels DemiBold"/>
                <a:ea typeface="TT Travels DemiBold"/>
                <a:cs typeface="TT Travels DemiBold"/>
              </a:rPr>
              <a:t>Суммаризация </a:t>
            </a:r>
            <a:endParaRPr sz="2000">
              <a:latin typeface="TT Travels DemiBold"/>
              <a:ea typeface="TT Travels DemiBold"/>
              <a:cs typeface="TT Travels DemiBold"/>
            </a:endParaRPr>
          </a:p>
          <a:p>
            <a:pPr algn="r">
              <a:lnSpc>
                <a:spcPct val="80000"/>
              </a:lnSpc>
              <a:defRPr/>
            </a:pPr>
            <a:r>
              <a:rPr sz="2000">
                <a:latin typeface="TT Travels DemiBold"/>
                <a:ea typeface="TT Travels DemiBold"/>
                <a:cs typeface="TT Travels DemiBold"/>
              </a:rPr>
              <a:t>с помощью LLM</a:t>
            </a:r>
            <a:endParaRPr sz="2000">
              <a:latin typeface="TT Travels DemiBold"/>
              <a:cs typeface="TT Travels DemiBold"/>
            </a:endParaRPr>
          </a:p>
        </p:txBody>
      </p:sp>
      <p:sp>
        <p:nvSpPr>
          <p:cNvPr id="1258497220" name=""/>
          <p:cNvSpPr txBox="1"/>
          <p:nvPr/>
        </p:nvSpPr>
        <p:spPr bwMode="auto">
          <a:xfrm flipH="0" flipV="0">
            <a:off x="7243509" y="4637969"/>
            <a:ext cx="2961181" cy="5855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генерация кратких обзоров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по сообщениям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1154210123" name=""/>
          <p:cNvSpPr txBox="1"/>
          <p:nvPr/>
        </p:nvSpPr>
        <p:spPr bwMode="auto">
          <a:xfrm flipH="0" flipV="0">
            <a:off x="2420300" y="5085296"/>
            <a:ext cx="2357340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80000"/>
              </a:lnSpc>
              <a:defRPr/>
            </a:pPr>
            <a:r>
              <a:rPr sz="2000">
                <a:latin typeface="TT Travels DemiBold"/>
                <a:ea typeface="TT Travels DemiBold"/>
                <a:cs typeface="TT Travels DemiBold"/>
              </a:rPr>
              <a:t>Анализ тональности</a:t>
            </a:r>
            <a:endParaRPr sz="2000">
              <a:latin typeface="TT Travels DemiBold"/>
              <a:cs typeface="TT Travels DemiBold"/>
            </a:endParaRPr>
          </a:p>
        </p:txBody>
      </p:sp>
      <p:sp>
        <p:nvSpPr>
          <p:cNvPr id="400491312" name=""/>
          <p:cNvSpPr txBox="1"/>
          <p:nvPr/>
        </p:nvSpPr>
        <p:spPr bwMode="auto">
          <a:xfrm flipH="0" flipV="0">
            <a:off x="1836621" y="5642542"/>
            <a:ext cx="2940660" cy="5855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определение эмоциональной окраски сообщений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988325843" name=""/>
          <p:cNvSpPr txBox="1"/>
          <p:nvPr/>
        </p:nvSpPr>
        <p:spPr bwMode="auto">
          <a:xfrm flipH="0" flipV="0">
            <a:off x="6842121" y="5378084"/>
            <a:ext cx="2431012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lnSpc>
                <a:spcPct val="80000"/>
              </a:lnSpc>
              <a:defRPr/>
            </a:pPr>
            <a:r>
              <a:rPr sz="2000">
                <a:latin typeface="TT Travels DemiBold"/>
                <a:ea typeface="TT Travels DemiBold"/>
                <a:cs typeface="TT Travels DemiBold"/>
              </a:rPr>
              <a:t>Визуализация </a:t>
            </a:r>
            <a:endParaRPr sz="2000">
              <a:latin typeface="TT Travels DemiBold"/>
              <a:ea typeface="TT Travels DemiBold"/>
              <a:cs typeface="TT Travels DemiBold"/>
            </a:endParaRPr>
          </a:p>
          <a:p>
            <a:pPr algn="r">
              <a:lnSpc>
                <a:spcPct val="80000"/>
              </a:lnSpc>
              <a:defRPr/>
            </a:pPr>
            <a:r>
              <a:rPr sz="2000">
                <a:latin typeface="TT Travels DemiBold"/>
                <a:ea typeface="TT Travels DemiBold"/>
                <a:cs typeface="TT Travels DemiBold"/>
              </a:rPr>
              <a:t>и RSS-сводки</a:t>
            </a:r>
            <a:endParaRPr sz="2000">
              <a:latin typeface="TT Travels DemiBold"/>
              <a:cs typeface="TT Travels DemiBold"/>
            </a:endParaRPr>
          </a:p>
        </p:txBody>
      </p:sp>
      <p:sp>
        <p:nvSpPr>
          <p:cNvPr id="454841964" name=""/>
          <p:cNvSpPr txBox="1"/>
          <p:nvPr/>
        </p:nvSpPr>
        <p:spPr bwMode="auto">
          <a:xfrm flipH="0" flipV="0">
            <a:off x="6842121" y="5777772"/>
            <a:ext cx="2410084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графики, фильтры,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r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RSS-лента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r">
              <a:lnSpc>
                <a:spcPct val="6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с результатами</a:t>
            </a:r>
            <a:endParaRPr>
              <a:latin typeface="TT Travels Light"/>
              <a:cs typeface="TT Travel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231612" name=""/>
          <p:cNvSpPr txBox="1"/>
          <p:nvPr/>
        </p:nvSpPr>
        <p:spPr bwMode="auto">
          <a:xfrm flipH="0" flipV="0">
            <a:off x="191156" y="335138"/>
            <a:ext cx="7503807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80000"/>
              </a:lnSpc>
              <a:defRPr/>
            </a:pPr>
            <a:r>
              <a:rPr sz="6500">
                <a:ln w="6349">
                  <a:noFill/>
                  <a:prstDash val="solid"/>
                </a:ln>
                <a:solidFill>
                  <a:schemeClr val="bg1"/>
                </a:solidFill>
                <a:latin typeface="TT Travels Black"/>
                <a:ea typeface="TT Travels Black"/>
                <a:cs typeface="TT Travels Black"/>
              </a:rPr>
              <a:t>КОМПОНЕНТЫ ПРОЕКТА</a:t>
            </a:r>
            <a:endParaRPr sz="6500">
              <a:ln w="6349">
                <a:noFill/>
                <a:prstDash val="solid"/>
              </a:ln>
              <a:solidFill>
                <a:schemeClr val="bg1"/>
              </a:solidFill>
              <a:latin typeface="TT Travels Black"/>
              <a:cs typeface="TT Travels Black"/>
            </a:endParaRPr>
          </a:p>
        </p:txBody>
      </p:sp>
      <p:pic>
        <p:nvPicPr>
          <p:cNvPr id="18013201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08345" y="-91106"/>
            <a:ext cx="7040212" cy="7040212"/>
          </a:xfrm>
          <a:prstGeom prst="rect">
            <a:avLst/>
          </a:prstGeom>
        </p:spPr>
      </p:pic>
      <p:sp>
        <p:nvSpPr>
          <p:cNvPr id="2106874709" name=""/>
          <p:cNvSpPr/>
          <p:nvPr/>
        </p:nvSpPr>
        <p:spPr bwMode="auto">
          <a:xfrm flipH="0" flipV="0">
            <a:off x="7608345" y="-605117"/>
            <a:ext cx="7881470" cy="8068235"/>
          </a:xfrm>
          <a:prstGeom prst="rect">
            <a:avLst/>
          </a:prstGeom>
          <a:solidFill>
            <a:srgbClr val="D99329">
              <a:alpha val="24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379323" name=""/>
          <p:cNvSpPr/>
          <p:nvPr/>
        </p:nvSpPr>
        <p:spPr bwMode="auto">
          <a:xfrm rot="5399978" flipH="0" flipV="0">
            <a:off x="4521193" y="2996046"/>
            <a:ext cx="7160959" cy="986653"/>
          </a:xfrm>
          <a:prstGeom prst="triangle">
            <a:avLst>
              <a:gd name="adj" fmla="val 50000"/>
            </a:avLst>
          </a:prstGeom>
          <a:solidFill>
            <a:srgbClr val="D99329"/>
          </a:solidFill>
          <a:ln w="12700" cap="flat" cmpd="sng" algn="ctr">
            <a:solidFill>
              <a:srgbClr val="D99329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030991" name=""/>
          <p:cNvSpPr/>
          <p:nvPr/>
        </p:nvSpPr>
        <p:spPr bwMode="auto">
          <a:xfrm rot="1517490" flipH="0" flipV="0">
            <a:off x="496287" y="2863174"/>
            <a:ext cx="1117770" cy="8467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737654" name=""/>
          <p:cNvSpPr/>
          <p:nvPr/>
        </p:nvSpPr>
        <p:spPr bwMode="auto">
          <a:xfrm rot="1262237" flipH="0" flipV="0">
            <a:off x="564571" y="4955674"/>
            <a:ext cx="834267" cy="63202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0736614" name=""/>
          <p:cNvSpPr/>
          <p:nvPr/>
        </p:nvSpPr>
        <p:spPr bwMode="auto">
          <a:xfrm rot="1517490" flipH="0" flipV="0">
            <a:off x="4178989" y="2812907"/>
            <a:ext cx="834267" cy="63202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647742" name=""/>
          <p:cNvSpPr/>
          <p:nvPr/>
        </p:nvSpPr>
        <p:spPr bwMode="auto">
          <a:xfrm rot="1262237" flipH="0" flipV="0">
            <a:off x="4162873" y="5011704"/>
            <a:ext cx="834267" cy="63202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073960" name=""/>
          <p:cNvSpPr txBox="1"/>
          <p:nvPr/>
        </p:nvSpPr>
        <p:spPr bwMode="auto">
          <a:xfrm flipH="0" flipV="0">
            <a:off x="484943" y="2796240"/>
            <a:ext cx="293677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600">
                <a:solidFill>
                  <a:schemeClr val="tx1"/>
                </a:solidFill>
                <a:latin typeface="TT Travels Black"/>
                <a:ea typeface="TT Travels Black"/>
                <a:cs typeface="TT Travels Black"/>
              </a:rPr>
              <a:t>Telegram Bot</a:t>
            </a:r>
            <a:endParaRPr sz="2600">
              <a:solidFill>
                <a:schemeClr val="tx1"/>
              </a:solidFill>
              <a:latin typeface="TT Travels Black"/>
              <a:cs typeface="TT Travels Black"/>
            </a:endParaRPr>
          </a:p>
        </p:txBody>
      </p:sp>
      <p:sp>
        <p:nvSpPr>
          <p:cNvPr id="593099428" name=""/>
          <p:cNvSpPr/>
          <p:nvPr/>
        </p:nvSpPr>
        <p:spPr bwMode="auto">
          <a:xfrm rot="1517490" flipH="0" flipV="0">
            <a:off x="4070375" y="2742052"/>
            <a:ext cx="1117770" cy="8467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7296294" name=""/>
          <p:cNvSpPr txBox="1"/>
          <p:nvPr/>
        </p:nvSpPr>
        <p:spPr bwMode="auto">
          <a:xfrm flipH="0" flipV="0">
            <a:off x="4166154" y="2777572"/>
            <a:ext cx="2390114" cy="487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600" b="0" i="0" u="none" strike="noStrike" cap="none" spc="0">
                <a:solidFill>
                  <a:schemeClr val="tx1"/>
                </a:solidFill>
                <a:latin typeface="TT Travels Black"/>
                <a:ea typeface="TT Travels Black"/>
                <a:cs typeface="TT Travels Black"/>
              </a:rPr>
              <a:t>PostgreSQL</a:t>
            </a:r>
            <a:endParaRPr lang="ru-RU" sz="2600" b="0" i="0" u="none" strike="noStrike" cap="none" spc="0">
              <a:solidFill>
                <a:schemeClr val="tx1"/>
              </a:solidFill>
              <a:latin typeface="TT Travels Black"/>
              <a:cs typeface="TT Travels Black"/>
            </a:endParaRPr>
          </a:p>
        </p:txBody>
      </p:sp>
      <p:sp>
        <p:nvSpPr>
          <p:cNvPr id="526823564" name=""/>
          <p:cNvSpPr/>
          <p:nvPr/>
        </p:nvSpPr>
        <p:spPr bwMode="auto">
          <a:xfrm rot="1517490" flipH="0" flipV="0">
            <a:off x="422820" y="4903150"/>
            <a:ext cx="1117770" cy="8467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629932" name=""/>
          <p:cNvSpPr txBox="1"/>
          <p:nvPr/>
        </p:nvSpPr>
        <p:spPr bwMode="auto">
          <a:xfrm flipH="0" flipV="0">
            <a:off x="478934" y="4885911"/>
            <a:ext cx="3110164" cy="5309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600" b="0" i="0" u="none" strike="noStrike" cap="none" spc="0">
                <a:solidFill>
                  <a:schemeClr val="tx1"/>
                </a:solidFill>
                <a:latin typeface="TT Travels Black"/>
                <a:ea typeface="TT Travels Black"/>
                <a:cs typeface="TT Travels Black"/>
              </a:rPr>
              <a:t>LLM → ChatGPT</a:t>
            </a:r>
            <a:endParaRPr lang="ru-RU" sz="2600" b="0" i="0" u="none" strike="noStrike" cap="none" spc="0">
              <a:solidFill>
                <a:schemeClr val="tx1"/>
              </a:solidFill>
              <a:latin typeface="TT Travels Black"/>
              <a:cs typeface="TT Travels Black"/>
            </a:endParaRPr>
          </a:p>
        </p:txBody>
      </p:sp>
      <p:sp>
        <p:nvSpPr>
          <p:cNvPr id="703763918" name=""/>
          <p:cNvSpPr/>
          <p:nvPr/>
        </p:nvSpPr>
        <p:spPr bwMode="auto">
          <a:xfrm rot="1517490" flipH="0" flipV="0">
            <a:off x="4070375" y="4905483"/>
            <a:ext cx="1117770" cy="8467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492413" name=""/>
          <p:cNvSpPr txBox="1"/>
          <p:nvPr/>
        </p:nvSpPr>
        <p:spPr bwMode="auto">
          <a:xfrm flipH="0" flipV="0">
            <a:off x="4166154" y="4873180"/>
            <a:ext cx="2600190" cy="487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600" b="0" i="0" u="none" strike="noStrike" cap="none" spc="0">
                <a:solidFill>
                  <a:schemeClr val="tx1"/>
                </a:solidFill>
                <a:latin typeface="TT Travels Black"/>
                <a:ea typeface="TT Travels Black"/>
                <a:cs typeface="TT Travels Black"/>
              </a:rPr>
              <a:t>Visualization</a:t>
            </a:r>
            <a:endParaRPr lang="ru-RU" sz="2600" b="0" i="0" u="none" strike="noStrike" cap="none" spc="0">
              <a:solidFill>
                <a:schemeClr val="tx1"/>
              </a:solidFill>
              <a:latin typeface="TT Travels Black"/>
              <a:cs typeface="TT Travels Black"/>
            </a:endParaRPr>
          </a:p>
        </p:txBody>
      </p:sp>
      <p:sp>
        <p:nvSpPr>
          <p:cNvPr id="300914350" name=""/>
          <p:cNvSpPr txBox="1"/>
          <p:nvPr/>
        </p:nvSpPr>
        <p:spPr bwMode="auto">
          <a:xfrm flipH="0" flipV="0">
            <a:off x="509877" y="3152666"/>
            <a:ext cx="3574088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Сбор сообщений из групп через Bot API</a:t>
            </a:r>
            <a:endParaRPr>
              <a:latin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Основные пакеты: telegram.bot, httr, jsonlite, stringr, lubridate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182459733" name=""/>
          <p:cNvSpPr txBox="1"/>
          <p:nvPr/>
        </p:nvSpPr>
        <p:spPr bwMode="auto">
          <a:xfrm flipH="0" flipV="0">
            <a:off x="478934" y="5274018"/>
            <a:ext cx="3381287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Централизованное хранение «сырых»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 очищенных сообщений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Основные пакеты: DBI, RPostgres, dplyr, tibble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1567727017" name=""/>
          <p:cNvSpPr txBox="1"/>
          <p:nvPr/>
        </p:nvSpPr>
        <p:spPr bwMode="auto">
          <a:xfrm flipH="0" flipV="0">
            <a:off x="4166154" y="3133998"/>
            <a:ext cx="3750806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Суммаризация и тональный анализ через ChatGPT API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  <a:p>
            <a:pPr algn="l"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Основные пакеты: openai, reticulate, tidytext, syuzhet, rss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510747539" name=""/>
          <p:cNvSpPr txBox="1"/>
          <p:nvPr/>
        </p:nvSpPr>
        <p:spPr bwMode="auto">
          <a:xfrm flipH="0" flipV="0">
            <a:off x="4166154" y="5274018"/>
            <a:ext cx="4252633" cy="140853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Интерактивный Shiny-дашборд </a:t>
            </a:r>
            <a:endParaRPr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и статические/интерактивные графики</a:t>
            </a:r>
            <a:endParaRPr>
              <a:latin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Основные пакеты: shiny ,shinydashboard, ggplot2, plotly, DT, rmarkdown</a:t>
            </a:r>
            <a:endParaRPr>
              <a:latin typeface="TT Travels Light"/>
              <a:cs typeface="TT Travel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83328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56373" name=""/>
          <p:cNvSpPr/>
          <p:nvPr/>
        </p:nvSpPr>
        <p:spPr bwMode="auto">
          <a:xfrm flipH="0" flipV="0">
            <a:off x="3823" y="2867646"/>
            <a:ext cx="12233088" cy="4202205"/>
          </a:xfrm>
          <a:prstGeom prst="rect">
            <a:avLst/>
          </a:prstGeom>
          <a:gradFill>
            <a:gsLst>
              <a:gs pos="0">
                <a:srgbClr val="D99329"/>
              </a:gs>
              <a:gs pos="96000">
                <a:schemeClr val="tx1"/>
              </a:gs>
              <a:gs pos="100000">
                <a:srgbClr val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659970" name=""/>
          <p:cNvSpPr txBox="1"/>
          <p:nvPr/>
        </p:nvSpPr>
        <p:spPr bwMode="auto">
          <a:xfrm flipH="0" flipV="0">
            <a:off x="935764" y="4887296"/>
            <a:ext cx="10369566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КАКАЯ 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ЗАДАЧА СТОИТ?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</p:txBody>
      </p:sp>
      <p:sp>
        <p:nvSpPr>
          <p:cNvPr id="588648660" name=""/>
          <p:cNvSpPr/>
          <p:nvPr/>
        </p:nvSpPr>
        <p:spPr bwMode="auto">
          <a:xfrm flipH="0" flipV="0">
            <a:off x="325330" y="2981333"/>
            <a:ext cx="1680882" cy="168088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8217268" name=""/>
          <p:cNvSpPr txBox="1"/>
          <p:nvPr/>
        </p:nvSpPr>
        <p:spPr bwMode="auto">
          <a:xfrm flipH="0" flipV="0">
            <a:off x="1730268" y="3023691"/>
            <a:ext cx="5283057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Интеллектуальный анализ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1180668757" name=""/>
          <p:cNvSpPr/>
          <p:nvPr/>
        </p:nvSpPr>
        <p:spPr bwMode="auto">
          <a:xfrm flipH="0" flipV="0">
            <a:off x="325330" y="681723"/>
            <a:ext cx="1680882" cy="168088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3767521" name=""/>
          <p:cNvSpPr txBox="1"/>
          <p:nvPr/>
        </p:nvSpPr>
        <p:spPr bwMode="auto">
          <a:xfrm flipH="0" flipV="0">
            <a:off x="1730268" y="777240"/>
            <a:ext cx="4951428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Автосбор сообщений</a:t>
            </a:r>
            <a:endParaRPr sz="3200">
              <a:latin typeface="TT Travels Black"/>
              <a:cs typeface="TT Travels Black"/>
            </a:endParaRPr>
          </a:p>
        </p:txBody>
      </p:sp>
      <p:pic>
        <p:nvPicPr>
          <p:cNvPr id="563877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92875" y="938739"/>
            <a:ext cx="1286703" cy="1286703"/>
          </a:xfrm>
          <a:prstGeom prst="rect">
            <a:avLst/>
          </a:prstGeom>
        </p:spPr>
      </p:pic>
      <p:sp>
        <p:nvSpPr>
          <p:cNvPr id="1946467426" name=""/>
          <p:cNvSpPr txBox="1"/>
          <p:nvPr/>
        </p:nvSpPr>
        <p:spPr bwMode="auto">
          <a:xfrm flipH="0" flipV="0">
            <a:off x="1678143" y="1582092"/>
            <a:ext cx="3972567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>
                <a:latin typeface="TT Travels Light"/>
                <a:ea typeface="TT Travels Light"/>
                <a:cs typeface="TT Travels Light"/>
              </a:rPr>
              <a:t>Бот регулярно «скачивает» новые посты из групп через официальное API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631747887" name=""/>
          <p:cNvSpPr txBox="1"/>
          <p:nvPr/>
        </p:nvSpPr>
        <p:spPr bwMode="auto">
          <a:xfrm flipH="0" flipV="0">
            <a:off x="1678143" y="3821774"/>
            <a:ext cx="4869272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Генерирует краткие сводки по длинным обсуждениям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.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Определяет тональность  каждого сообщения</a:t>
            </a:r>
            <a:endParaRPr lang="en-US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sp>
        <p:nvSpPr>
          <p:cNvPr id="112898856" name=""/>
          <p:cNvSpPr/>
          <p:nvPr/>
        </p:nvSpPr>
        <p:spPr bwMode="auto">
          <a:xfrm flipH="0" flipV="0">
            <a:off x="6535213" y="2981333"/>
            <a:ext cx="1680882" cy="168088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2215213" name=""/>
          <p:cNvSpPr/>
          <p:nvPr/>
        </p:nvSpPr>
        <p:spPr bwMode="auto">
          <a:xfrm flipH="0" flipV="0">
            <a:off x="6535213" y="681723"/>
            <a:ext cx="1680882" cy="168088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626241" name=""/>
          <p:cNvSpPr txBox="1"/>
          <p:nvPr/>
        </p:nvSpPr>
        <p:spPr bwMode="auto">
          <a:xfrm flipH="0" flipV="0">
            <a:off x="7958806" y="710003"/>
            <a:ext cx="4296401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spcBef>
                <a:spcPts val="0"/>
              </a:spcBef>
              <a:spcAft>
                <a:spcPts val="5669"/>
              </a:spcAft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Удобный вывод результатов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1277463696" name=""/>
          <p:cNvSpPr txBox="1"/>
          <p:nvPr/>
        </p:nvSpPr>
        <p:spPr bwMode="auto">
          <a:xfrm flipH="0" flipV="0">
            <a:off x="7958806" y="2981333"/>
            <a:ext cx="4298561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3200">
                <a:latin typeface="TT Travels Black"/>
                <a:ea typeface="TT Travels Black"/>
                <a:cs typeface="TT Travels Black"/>
              </a:rPr>
              <a:t>Очистка </a:t>
            </a:r>
            <a:endParaRPr lang="ru-RU" sz="3200">
              <a:latin typeface="TT Travels Black"/>
              <a:ea typeface="TT Travels Black"/>
              <a:cs typeface="TT Travels Black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3200">
                <a:latin typeface="TT Travels Black"/>
                <a:ea typeface="TT Travels Black"/>
                <a:cs typeface="TT Travels Black"/>
              </a:rPr>
              <a:t>и хранение</a:t>
            </a:r>
            <a:endParaRPr sz="3200">
              <a:latin typeface="TT Travels Black"/>
              <a:cs typeface="TT Travels Black"/>
            </a:endParaRPr>
          </a:p>
        </p:txBody>
      </p:sp>
      <p:pic>
        <p:nvPicPr>
          <p:cNvPr id="9959230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72448" y="3190054"/>
            <a:ext cx="1332840" cy="1332840"/>
          </a:xfrm>
          <a:prstGeom prst="rect">
            <a:avLst/>
          </a:prstGeom>
        </p:spPr>
      </p:pic>
      <p:pic>
        <p:nvPicPr>
          <p:cNvPr id="18984079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641831" y="863677"/>
            <a:ext cx="1316974" cy="1316974"/>
          </a:xfrm>
          <a:prstGeom prst="rect">
            <a:avLst/>
          </a:prstGeom>
        </p:spPr>
      </p:pic>
      <p:pic>
        <p:nvPicPr>
          <p:cNvPr id="157062020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95914" y="3190054"/>
            <a:ext cx="1263440" cy="1263440"/>
          </a:xfrm>
          <a:prstGeom prst="rect">
            <a:avLst/>
          </a:prstGeom>
        </p:spPr>
      </p:pic>
      <p:sp>
        <p:nvSpPr>
          <p:cNvPr id="97111634" name=""/>
          <p:cNvSpPr txBox="1"/>
          <p:nvPr/>
        </p:nvSpPr>
        <p:spPr bwMode="auto">
          <a:xfrm flipH="0" flipV="0">
            <a:off x="7958806" y="3798361"/>
            <a:ext cx="4174252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Убирает спам/мусор, нормализует текст и сохраняет данные в реляционной базе </a:t>
            </a:r>
            <a:endParaRPr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1787651173" name=""/>
          <p:cNvSpPr txBox="1"/>
          <p:nvPr/>
        </p:nvSpPr>
        <p:spPr bwMode="auto">
          <a:xfrm flipH="0" flipV="0">
            <a:off x="7958806" y="1522164"/>
            <a:ext cx="4084480" cy="9696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интерактивный дашборд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 с графиками активности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 тональности, а также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RSS-лента со свежими обзорами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373504" name=""/>
          <p:cNvSpPr/>
          <p:nvPr/>
        </p:nvSpPr>
        <p:spPr bwMode="auto">
          <a:xfrm flipH="0" flipV="0">
            <a:off x="3822" y="3017058"/>
            <a:ext cx="12233088" cy="3884704"/>
          </a:xfrm>
          <a:prstGeom prst="rect">
            <a:avLst/>
          </a:prstGeom>
          <a:gradFill>
            <a:gsLst>
              <a:gs pos="0">
                <a:srgbClr val="D99329"/>
              </a:gs>
              <a:gs pos="100000">
                <a:srgbClr val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083483" name=""/>
          <p:cNvSpPr txBox="1"/>
          <p:nvPr/>
        </p:nvSpPr>
        <p:spPr bwMode="auto">
          <a:xfrm flipH="0" flipV="0">
            <a:off x="935763" y="7277884"/>
            <a:ext cx="10369206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КАКАЯ </a:t>
            </a:r>
            <a:endParaRPr sz="6500">
              <a:latin typeface="TT Travels Black"/>
              <a:cs typeface="TT Travels Black"/>
            </a:endParaRPr>
          </a:p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ЗАДАЧА СТОИТ?</a:t>
            </a:r>
            <a:endParaRPr sz="6500">
              <a:latin typeface="TT Travels Black"/>
              <a:cs typeface="TT Travels Black"/>
            </a:endParaRPr>
          </a:p>
        </p:txBody>
      </p:sp>
      <p:sp>
        <p:nvSpPr>
          <p:cNvPr id="1289142036" name=""/>
          <p:cNvSpPr txBox="1"/>
          <p:nvPr/>
        </p:nvSpPr>
        <p:spPr bwMode="auto">
          <a:xfrm flipH="0" flipV="0">
            <a:off x="935763" y="4887295"/>
            <a:ext cx="10376764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ЗАЧЕМ 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ЭТО НУЖНО?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</p:txBody>
      </p:sp>
      <p:sp>
        <p:nvSpPr>
          <p:cNvPr id="2074951585" name=""/>
          <p:cNvSpPr/>
          <p:nvPr/>
        </p:nvSpPr>
        <p:spPr bwMode="auto">
          <a:xfrm flipH="0" flipV="0">
            <a:off x="325329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183306" name=""/>
          <p:cNvSpPr/>
          <p:nvPr/>
        </p:nvSpPr>
        <p:spPr bwMode="auto">
          <a:xfrm flipH="0" flipV="0">
            <a:off x="325329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284320" name=""/>
          <p:cNvSpPr/>
          <p:nvPr/>
        </p:nvSpPr>
        <p:spPr bwMode="auto">
          <a:xfrm flipH="0" flipV="0">
            <a:off x="6535212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576929" name=""/>
          <p:cNvSpPr/>
          <p:nvPr/>
        </p:nvSpPr>
        <p:spPr bwMode="auto">
          <a:xfrm flipH="0" flipV="0">
            <a:off x="6535212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5932587" name=""/>
          <p:cNvSpPr txBox="1"/>
          <p:nvPr/>
        </p:nvSpPr>
        <p:spPr bwMode="auto">
          <a:xfrm flipH="0" flipV="0">
            <a:off x="1730267" y="3023690"/>
            <a:ext cx="3917921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cs typeface="TT Travels Black"/>
              </a:rPr>
              <a:t>Мониторинг «пульса»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43509084" name=""/>
          <p:cNvSpPr txBox="1"/>
          <p:nvPr/>
        </p:nvSpPr>
        <p:spPr bwMode="auto">
          <a:xfrm flipH="0" flipV="0">
            <a:off x="1730268" y="777240"/>
            <a:ext cx="4232069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Экономия времени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431524624" name=""/>
          <p:cNvSpPr txBox="1"/>
          <p:nvPr/>
        </p:nvSpPr>
        <p:spPr bwMode="auto">
          <a:xfrm flipH="0" flipV="0">
            <a:off x="7915459" y="710003"/>
            <a:ext cx="4303240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spcBef>
                <a:spcPts val="0"/>
              </a:spcBef>
              <a:spcAft>
                <a:spcPts val="5668"/>
              </a:spcAft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Принятие решений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523351111" name=""/>
          <p:cNvSpPr txBox="1"/>
          <p:nvPr/>
        </p:nvSpPr>
        <p:spPr bwMode="auto">
          <a:xfrm flipH="0" flipV="0">
            <a:off x="7915459" y="2981332"/>
            <a:ext cx="4315120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cs typeface="TT Travels Black"/>
              </a:rPr>
              <a:t>Автоматизация отчетов</a:t>
            </a:r>
            <a:endParaRPr lang="ru-RU" sz="3200">
              <a:latin typeface="TT Travels Black"/>
              <a:ea typeface="TT Travels Black"/>
              <a:cs typeface="TT Travels Black"/>
            </a:endParaRPr>
          </a:p>
        </p:txBody>
      </p:sp>
      <p:sp>
        <p:nvSpPr>
          <p:cNvPr id="192672914" name=""/>
          <p:cNvSpPr txBox="1"/>
          <p:nvPr/>
        </p:nvSpPr>
        <p:spPr bwMode="auto">
          <a:xfrm flipH="0" flipV="0">
            <a:off x="1678142" y="1582092"/>
            <a:ext cx="3854635" cy="5307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Не нужно вручную читать сотни сообщений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584642407" name=""/>
          <p:cNvSpPr txBox="1"/>
          <p:nvPr/>
        </p:nvSpPr>
        <p:spPr bwMode="auto">
          <a:xfrm flipH="0" flipV="0">
            <a:off x="1678142" y="3821773"/>
            <a:ext cx="4869991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Видно, когда в группе начался всплеск обсуждений, и как менялось настроение</a:t>
            </a:r>
            <a:endParaRPr lang="en-US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sp>
        <p:nvSpPr>
          <p:cNvPr id="1546077300" name=""/>
          <p:cNvSpPr txBox="1"/>
          <p:nvPr/>
        </p:nvSpPr>
        <p:spPr bwMode="auto">
          <a:xfrm flipH="0" flipV="0">
            <a:off x="7915459" y="3798360"/>
            <a:ext cx="4175331" cy="9696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RSS-лента и экспорты CSV/PDF позволяют встроить вывод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в другие сервисы или присылать регулярные дайджесты</a:t>
            </a:r>
            <a:endParaRPr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207664011" name=""/>
          <p:cNvSpPr txBox="1"/>
          <p:nvPr/>
        </p:nvSpPr>
        <p:spPr bwMode="auto">
          <a:xfrm flipH="0" flipV="0">
            <a:off x="7915459" y="1522163"/>
            <a:ext cx="4085199" cy="5307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Администраторы и маркетологи получают метрики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pic>
        <p:nvPicPr>
          <p:cNvPr id="19805526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9993" y="3198223"/>
            <a:ext cx="1200274" cy="1200274"/>
          </a:xfrm>
          <a:prstGeom prst="rect">
            <a:avLst/>
          </a:prstGeom>
        </p:spPr>
      </p:pic>
      <p:pic>
        <p:nvPicPr>
          <p:cNvPr id="8071351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7795" y="879828"/>
            <a:ext cx="1284669" cy="1284669"/>
          </a:xfrm>
          <a:prstGeom prst="rect">
            <a:avLst/>
          </a:prstGeom>
        </p:spPr>
      </p:pic>
      <p:pic>
        <p:nvPicPr>
          <p:cNvPr id="82323198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737482" y="888156"/>
            <a:ext cx="1276341" cy="1276341"/>
          </a:xfrm>
          <a:prstGeom prst="rect">
            <a:avLst/>
          </a:prstGeom>
        </p:spPr>
      </p:pic>
      <p:pic>
        <p:nvPicPr>
          <p:cNvPr id="167798548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697541" y="3120248"/>
            <a:ext cx="1356223" cy="1356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257527" name=""/>
          <p:cNvSpPr/>
          <p:nvPr/>
        </p:nvSpPr>
        <p:spPr bwMode="auto">
          <a:xfrm flipH="0" flipV="0">
            <a:off x="3822" y="3166470"/>
            <a:ext cx="12233088" cy="3943325"/>
          </a:xfrm>
          <a:prstGeom prst="rect">
            <a:avLst/>
          </a:prstGeom>
          <a:gradFill>
            <a:gsLst>
              <a:gs pos="0">
                <a:srgbClr val="D99329"/>
              </a:gs>
              <a:gs pos="98000">
                <a:schemeClr val="tx1"/>
              </a:gs>
              <a:gs pos="100000">
                <a:srgbClr val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641079" name=""/>
          <p:cNvSpPr txBox="1"/>
          <p:nvPr/>
        </p:nvSpPr>
        <p:spPr bwMode="auto">
          <a:xfrm flipH="0" flipV="0">
            <a:off x="935763" y="7277883"/>
            <a:ext cx="10369206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КАКАЯ </a:t>
            </a:r>
            <a:endParaRPr sz="6500">
              <a:latin typeface="TT Travels Black"/>
              <a:cs typeface="TT Travels Black"/>
            </a:endParaRPr>
          </a:p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ЗАДАЧА СТОИТ?</a:t>
            </a:r>
            <a:endParaRPr sz="6500">
              <a:latin typeface="TT Travels Black"/>
              <a:cs typeface="TT Travels Black"/>
            </a:endParaRPr>
          </a:p>
        </p:txBody>
      </p:sp>
      <p:sp>
        <p:nvSpPr>
          <p:cNvPr id="524871803" name=""/>
          <p:cNvSpPr txBox="1"/>
          <p:nvPr/>
        </p:nvSpPr>
        <p:spPr bwMode="auto">
          <a:xfrm flipH="0" flipV="0">
            <a:off x="935763" y="7109795"/>
            <a:ext cx="10376404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ЗАЧЕМ </a:t>
            </a:r>
            <a:endParaRPr sz="6500">
              <a:latin typeface="TT Travels Black"/>
              <a:cs typeface="TT Travels Black"/>
            </a:endParaRPr>
          </a:p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ЭТО НУЖНО?</a:t>
            </a:r>
            <a:endParaRPr sz="6500">
              <a:latin typeface="TT Travels Black"/>
              <a:cs typeface="TT Travels Black"/>
            </a:endParaRPr>
          </a:p>
        </p:txBody>
      </p:sp>
      <p:sp>
        <p:nvSpPr>
          <p:cNvPr id="1880475549" name=""/>
          <p:cNvSpPr txBox="1"/>
          <p:nvPr/>
        </p:nvSpPr>
        <p:spPr bwMode="auto">
          <a:xfrm flipH="0" flipV="0">
            <a:off x="1088163" y="5525282"/>
            <a:ext cx="10382883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ЦЕННОСТЬ ПРОЕКТА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</p:txBody>
      </p:sp>
      <p:sp>
        <p:nvSpPr>
          <p:cNvPr id="905191750" name=""/>
          <p:cNvSpPr/>
          <p:nvPr/>
        </p:nvSpPr>
        <p:spPr bwMode="auto">
          <a:xfrm flipH="0" flipV="0">
            <a:off x="325329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787024" name=""/>
          <p:cNvSpPr/>
          <p:nvPr/>
        </p:nvSpPr>
        <p:spPr bwMode="auto">
          <a:xfrm flipH="0" flipV="0">
            <a:off x="325329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527932" name=""/>
          <p:cNvSpPr/>
          <p:nvPr/>
        </p:nvSpPr>
        <p:spPr bwMode="auto">
          <a:xfrm flipH="0" flipV="0">
            <a:off x="6535212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42746" name=""/>
          <p:cNvSpPr/>
          <p:nvPr/>
        </p:nvSpPr>
        <p:spPr bwMode="auto">
          <a:xfrm flipH="0" flipV="0">
            <a:off x="6535212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314135" name=""/>
          <p:cNvSpPr txBox="1"/>
          <p:nvPr/>
        </p:nvSpPr>
        <p:spPr bwMode="auto">
          <a:xfrm flipH="0" flipV="0">
            <a:off x="1730266" y="3023690"/>
            <a:ext cx="3925481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cs typeface="TT Travels Black"/>
              </a:rPr>
              <a:t>Глубина </a:t>
            </a:r>
            <a:endParaRPr sz="3200">
              <a:latin typeface="TT Travels Black"/>
              <a:cs typeface="TT Travels Black"/>
            </a:endParaRPr>
          </a:p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cs typeface="TT Travels Black"/>
              </a:rPr>
              <a:t>и масштаб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986988454" name=""/>
          <p:cNvSpPr txBox="1"/>
          <p:nvPr/>
        </p:nvSpPr>
        <p:spPr bwMode="auto">
          <a:xfrm flipH="0" flipV="0">
            <a:off x="1730268" y="777240"/>
            <a:ext cx="4239268" cy="87208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Полная прозрачность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687841636" name=""/>
          <p:cNvSpPr txBox="1"/>
          <p:nvPr/>
        </p:nvSpPr>
        <p:spPr bwMode="auto">
          <a:xfrm flipH="0" flipV="0">
            <a:off x="7915458" y="839693"/>
            <a:ext cx="4306480" cy="4819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spcBef>
                <a:spcPts val="0"/>
              </a:spcBef>
              <a:spcAft>
                <a:spcPts val="5668"/>
              </a:spcAft>
              <a:defRPr/>
            </a:pPr>
            <a:r>
              <a:rPr sz="3200">
                <a:latin typeface="TT Travels Black"/>
                <a:ea typeface="TT Travels Black"/>
                <a:cs typeface="TT Travels Black"/>
              </a:rPr>
              <a:t>Гибкость</a:t>
            </a:r>
            <a:endParaRPr sz="3200">
              <a:latin typeface="TT Travels Black"/>
              <a:cs typeface="TT Travels Black"/>
            </a:endParaRPr>
          </a:p>
        </p:txBody>
      </p:sp>
      <p:sp>
        <p:nvSpPr>
          <p:cNvPr id="1946149739" name=""/>
          <p:cNvSpPr txBox="1"/>
          <p:nvPr/>
        </p:nvSpPr>
        <p:spPr bwMode="auto">
          <a:xfrm flipH="0" flipV="0">
            <a:off x="7915458" y="3120373"/>
            <a:ext cx="4320160" cy="4819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3200">
                <a:latin typeface="TT Travels Black"/>
                <a:cs typeface="TT Travels Black"/>
              </a:rPr>
              <a:t>Расширяемость</a:t>
            </a:r>
            <a:endParaRPr lang="ru-RU" sz="3200">
              <a:latin typeface="TT Travels Black"/>
              <a:ea typeface="TT Travels Black"/>
              <a:cs typeface="TT Travels Black"/>
            </a:endParaRPr>
          </a:p>
        </p:txBody>
      </p:sp>
      <p:sp>
        <p:nvSpPr>
          <p:cNvPr id="844450993" name=""/>
          <p:cNvSpPr txBox="1"/>
          <p:nvPr/>
        </p:nvSpPr>
        <p:spPr bwMode="auto">
          <a:xfrm flipH="0" flipV="0">
            <a:off x="1678142" y="1582092"/>
            <a:ext cx="3856434" cy="9696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Все сообщения упорядочены, сопровождаются контекстом (имена, время, группа)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 анализом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174015804" name=""/>
          <p:cNvSpPr txBox="1"/>
          <p:nvPr/>
        </p:nvSpPr>
        <p:spPr bwMode="auto">
          <a:xfrm flipH="0" flipV="0">
            <a:off x="1678142" y="3821773"/>
            <a:ext cx="4292113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Легко обрабатывать тысячи сообщений в день без потери качества</a:t>
            </a:r>
            <a:endParaRPr lang="en-US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sp>
        <p:nvSpPr>
          <p:cNvPr id="1636097079" name=""/>
          <p:cNvSpPr txBox="1"/>
          <p:nvPr/>
        </p:nvSpPr>
        <p:spPr bwMode="auto">
          <a:xfrm flipH="0" flipV="0">
            <a:off x="7915458" y="3602317"/>
            <a:ext cx="4196571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Добавление новых моделей или метрик требует лишь доработки парочки скриптов</a:t>
            </a:r>
            <a:endParaRPr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1367651194" name=""/>
          <p:cNvSpPr txBox="1"/>
          <p:nvPr/>
        </p:nvSpPr>
        <p:spPr bwMode="auto">
          <a:xfrm flipH="0" flipV="0">
            <a:off x="7915458" y="1321637"/>
            <a:ext cx="3556668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На базе одной системы можно строить любые отчёты — от простых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Excel-выгрузок до сложных BI-дашбордов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pic>
        <p:nvPicPr>
          <p:cNvPr id="16952541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9704" y="918299"/>
            <a:ext cx="1207728" cy="1207728"/>
          </a:xfrm>
          <a:prstGeom prst="rect">
            <a:avLst/>
          </a:prstGeom>
        </p:spPr>
      </p:pic>
      <p:pic>
        <p:nvPicPr>
          <p:cNvPr id="7543214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6708" y="3262711"/>
            <a:ext cx="1118124" cy="1118124"/>
          </a:xfrm>
          <a:prstGeom prst="rect">
            <a:avLst/>
          </a:prstGeom>
        </p:spPr>
      </p:pic>
      <p:pic>
        <p:nvPicPr>
          <p:cNvPr id="143779308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624410" y="770920"/>
            <a:ext cx="1502486" cy="1502486"/>
          </a:xfrm>
          <a:prstGeom prst="rect">
            <a:avLst/>
          </a:prstGeom>
        </p:spPr>
      </p:pic>
      <p:pic>
        <p:nvPicPr>
          <p:cNvPr id="42095660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749410" y="3195530"/>
            <a:ext cx="1466683" cy="1466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D9932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423125" name=""/>
          <p:cNvSpPr/>
          <p:nvPr/>
        </p:nvSpPr>
        <p:spPr bwMode="auto">
          <a:xfrm flipH="0" flipV="0">
            <a:off x="3822" y="3091764"/>
            <a:ext cx="12233088" cy="3809999"/>
          </a:xfrm>
          <a:prstGeom prst="rect">
            <a:avLst/>
          </a:prstGeom>
          <a:gradFill>
            <a:gsLst>
              <a:gs pos="0">
                <a:srgbClr val="D99329"/>
              </a:gs>
              <a:gs pos="100000">
                <a:srgbClr val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851897" name=""/>
          <p:cNvSpPr txBox="1"/>
          <p:nvPr/>
        </p:nvSpPr>
        <p:spPr bwMode="auto">
          <a:xfrm flipH="0" flipV="0">
            <a:off x="1088163" y="7411606"/>
            <a:ext cx="10382164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latin typeface="TT Travels Black"/>
                <a:cs typeface="TT Travels Black"/>
              </a:rPr>
              <a:t>ЦЕННОСТЬ ПРОЕКТА</a:t>
            </a:r>
            <a:endParaRPr sz="6500">
              <a:latin typeface="TT Travels Black"/>
              <a:cs typeface="TT Travels Black"/>
            </a:endParaRPr>
          </a:p>
        </p:txBody>
      </p:sp>
      <p:sp>
        <p:nvSpPr>
          <p:cNvPr id="1004381763" name=""/>
          <p:cNvSpPr txBox="1"/>
          <p:nvPr/>
        </p:nvSpPr>
        <p:spPr bwMode="auto">
          <a:xfrm flipH="0" flipV="0">
            <a:off x="1296593" y="5005329"/>
            <a:ext cx="10391523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80000"/>
              </a:lnSpc>
              <a:defRPr/>
            </a:pPr>
            <a:r>
              <a:rPr sz="6500">
                <a:solidFill>
                  <a:srgbClr val="D99329"/>
                </a:solidFill>
                <a:latin typeface="TT Travels Black"/>
                <a:cs typeface="TT Travels Black"/>
              </a:rPr>
              <a:t>КОМУ ЭТО ПРИГОДИТСЯ?</a:t>
            </a:r>
            <a:endParaRPr sz="6500">
              <a:solidFill>
                <a:srgbClr val="D99329"/>
              </a:solidFill>
              <a:latin typeface="TT Travels Black"/>
              <a:cs typeface="TT Travels Black"/>
            </a:endParaRPr>
          </a:p>
        </p:txBody>
      </p:sp>
      <p:sp>
        <p:nvSpPr>
          <p:cNvPr id="1700574997" name=""/>
          <p:cNvSpPr/>
          <p:nvPr/>
        </p:nvSpPr>
        <p:spPr bwMode="auto">
          <a:xfrm flipH="0" flipV="0">
            <a:off x="325329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356986" name=""/>
          <p:cNvSpPr/>
          <p:nvPr/>
        </p:nvSpPr>
        <p:spPr bwMode="auto">
          <a:xfrm flipH="0" flipV="0">
            <a:off x="325329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995162" name=""/>
          <p:cNvSpPr/>
          <p:nvPr/>
        </p:nvSpPr>
        <p:spPr bwMode="auto">
          <a:xfrm flipH="0" flipV="0">
            <a:off x="6535212" y="2981332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577495" name=""/>
          <p:cNvSpPr/>
          <p:nvPr/>
        </p:nvSpPr>
        <p:spPr bwMode="auto">
          <a:xfrm flipH="0" flipV="0">
            <a:off x="6535212" y="681723"/>
            <a:ext cx="1680881" cy="1680881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615952" name=""/>
          <p:cNvSpPr txBox="1"/>
          <p:nvPr/>
        </p:nvSpPr>
        <p:spPr bwMode="auto">
          <a:xfrm flipH="0" flipV="0">
            <a:off x="1730266" y="3023690"/>
            <a:ext cx="4549699" cy="774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en-US" sz="2800">
                <a:latin typeface="TT Travels Black"/>
                <a:cs typeface="TT Travels Black"/>
              </a:rPr>
              <a:t>SMM-</a:t>
            </a:r>
            <a:r>
              <a:rPr lang="ru-RU" sz="2800">
                <a:latin typeface="TT Travels Black"/>
                <a:cs typeface="TT Travels Black"/>
              </a:rPr>
              <a:t>специалисты </a:t>
            </a:r>
            <a:endParaRPr sz="2800">
              <a:latin typeface="TT Travels Black"/>
              <a:cs typeface="TT Travels Black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2800">
                <a:latin typeface="TT Travels Black"/>
                <a:cs typeface="TT Travels Black"/>
              </a:rPr>
              <a:t>и маркетологи</a:t>
            </a:r>
            <a:endParaRPr sz="2800">
              <a:latin typeface="TT Travels Black"/>
              <a:cs typeface="TT Travels Black"/>
            </a:endParaRPr>
          </a:p>
        </p:txBody>
      </p:sp>
      <p:sp>
        <p:nvSpPr>
          <p:cNvPr id="1934814666" name=""/>
          <p:cNvSpPr txBox="1"/>
          <p:nvPr/>
        </p:nvSpPr>
        <p:spPr bwMode="auto">
          <a:xfrm flipH="0" flipV="0">
            <a:off x="1730268" y="650075"/>
            <a:ext cx="4255108" cy="774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sz="2800">
                <a:latin typeface="TT Travels Black"/>
                <a:ea typeface="TT Travels Black"/>
                <a:cs typeface="TT Travels Black"/>
              </a:rPr>
              <a:t>Администраторы</a:t>
            </a:r>
            <a:endParaRPr sz="2800">
              <a:latin typeface="TT Travels Black"/>
              <a:ea typeface="TT Travels Black"/>
              <a:cs typeface="TT Travels Black"/>
            </a:endParaRPr>
          </a:p>
          <a:p>
            <a:pPr algn="l">
              <a:lnSpc>
                <a:spcPct val="80000"/>
              </a:lnSpc>
              <a:defRPr/>
            </a:pPr>
            <a:r>
              <a:rPr sz="2800">
                <a:latin typeface="TT Travels Black"/>
                <a:ea typeface="TT Travels Black"/>
                <a:cs typeface="TT Travels Black"/>
              </a:rPr>
              <a:t>и модераторы</a:t>
            </a:r>
            <a:endParaRPr sz="2800">
              <a:latin typeface="TT Travels Black"/>
              <a:cs typeface="TT Travels Black"/>
            </a:endParaRPr>
          </a:p>
        </p:txBody>
      </p:sp>
      <p:sp>
        <p:nvSpPr>
          <p:cNvPr id="434478578" name=""/>
          <p:cNvSpPr txBox="1"/>
          <p:nvPr/>
        </p:nvSpPr>
        <p:spPr bwMode="auto">
          <a:xfrm flipH="0" flipV="0">
            <a:off x="7915457" y="681723"/>
            <a:ext cx="5072626" cy="774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spcBef>
                <a:spcPts val="0"/>
              </a:spcBef>
              <a:spcAft>
                <a:spcPts val="5668"/>
              </a:spcAft>
              <a:defRPr/>
            </a:pPr>
            <a:r>
              <a:rPr lang="en-US" sz="2800">
                <a:latin typeface="TT Travels Black"/>
                <a:ea typeface="TT Travels Black"/>
                <a:cs typeface="TT Travels Black"/>
              </a:rPr>
              <a:t>Product</a:t>
            </a:r>
            <a:r>
              <a:rPr lang="ru-RU" sz="2800">
                <a:latin typeface="TT Travels Black"/>
                <a:ea typeface="TT Travels Black"/>
                <a:cs typeface="TT Travels Black"/>
              </a:rPr>
              <a:t>-менеджеры </a:t>
            </a:r>
            <a:r>
              <a:rPr lang="ru-RU" sz="2800">
                <a:latin typeface="TT Travels Black"/>
                <a:ea typeface="TT Travels Black"/>
                <a:cs typeface="TT Travels Black"/>
              </a:rPr>
              <a:t>и разработчики</a:t>
            </a:r>
            <a:endParaRPr sz="2800">
              <a:latin typeface="TT Travels Black"/>
              <a:ea typeface="TT Travels Black"/>
              <a:cs typeface="TT Travels Black"/>
            </a:endParaRPr>
          </a:p>
        </p:txBody>
      </p:sp>
      <p:sp>
        <p:nvSpPr>
          <p:cNvPr id="1632676134" name=""/>
          <p:cNvSpPr txBox="1"/>
          <p:nvPr/>
        </p:nvSpPr>
        <p:spPr bwMode="auto">
          <a:xfrm flipH="0" flipV="0">
            <a:off x="7915457" y="3120373"/>
            <a:ext cx="4326280" cy="4331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en-US" sz="2800">
                <a:latin typeface="TT Travels Black"/>
                <a:cs typeface="TT Travels Black"/>
              </a:rPr>
              <a:t>HR </a:t>
            </a:r>
            <a:r>
              <a:rPr lang="ru-RU" sz="2800">
                <a:latin typeface="TT Travels Black"/>
                <a:cs typeface="TT Travels Black"/>
              </a:rPr>
              <a:t>и рекрутеры</a:t>
            </a:r>
            <a:endParaRPr sz="2800">
              <a:latin typeface="TT Travels Black"/>
              <a:ea typeface="TT Travels Black"/>
              <a:cs typeface="TT Travels Black"/>
            </a:endParaRPr>
          </a:p>
        </p:txBody>
      </p:sp>
      <p:sp>
        <p:nvSpPr>
          <p:cNvPr id="1196794605" name=""/>
          <p:cNvSpPr txBox="1"/>
          <p:nvPr/>
        </p:nvSpPr>
        <p:spPr bwMode="auto">
          <a:xfrm flipH="0" flipV="0">
            <a:off x="1678142" y="1454927"/>
            <a:ext cx="3857514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Ьыстро ориентируются в том, что обсуждают участники, вовремя замечают токсичность или всплески негатива</a:t>
            </a:r>
            <a:endParaRPr>
              <a:latin typeface="TT Travels Light"/>
              <a:cs typeface="TT Travels Light"/>
            </a:endParaRPr>
          </a:p>
        </p:txBody>
      </p:sp>
      <p:sp>
        <p:nvSpPr>
          <p:cNvPr id="2002189786" name=""/>
          <p:cNvSpPr txBox="1"/>
          <p:nvPr/>
        </p:nvSpPr>
        <p:spPr bwMode="auto">
          <a:xfrm flipH="0" flipV="0">
            <a:off x="1678142" y="3821773"/>
            <a:ext cx="4872870" cy="7501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Анализируют, как аудитория реагирует на посты, акции, новости, и строят стратегии взаимодействия</a:t>
            </a:r>
            <a:endParaRPr lang="en-US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sp>
        <p:nvSpPr>
          <p:cNvPr id="1093102409" name=""/>
          <p:cNvSpPr txBox="1"/>
          <p:nvPr/>
        </p:nvSpPr>
        <p:spPr bwMode="auto">
          <a:xfrm flipH="0" flipV="0">
            <a:off x="7915457" y="3602317"/>
            <a:ext cx="4201971" cy="9696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Мониторят внутренние чаты компании, оценивают «настроение» сотрудников 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и быстро реагируют на проблемы</a:t>
            </a:r>
            <a:endParaRPr sz="1800" b="0" i="0" u="none" strike="noStrike" cap="none" spc="0">
              <a:solidFill>
                <a:schemeClr val="tx1"/>
              </a:solidFill>
              <a:latin typeface="TT Travels Light"/>
              <a:cs typeface="TT Travels Light"/>
            </a:endParaRPr>
          </a:p>
        </p:txBody>
      </p:sp>
      <p:sp>
        <p:nvSpPr>
          <p:cNvPr id="667610812" name=""/>
          <p:cNvSpPr txBox="1"/>
          <p:nvPr/>
        </p:nvSpPr>
        <p:spPr bwMode="auto">
          <a:xfrm flipH="0" flipV="0">
            <a:off x="7915457" y="1424628"/>
            <a:ext cx="4088799" cy="9696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80000"/>
              </a:lnSpc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T Travels Light"/>
                <a:ea typeface="TT Travels Light"/>
                <a:cs typeface="TT Travels Light"/>
              </a:rPr>
              <a:t>Собирают фидбэк пользователей в реальном времени, видят популярные фичи и баг-репорты</a:t>
            </a:r>
            <a:endParaRPr lang="ru-RU" sz="1800" b="0" i="0" u="none" strike="noStrike" cap="none" spc="0">
              <a:solidFill>
                <a:schemeClr val="tx1"/>
              </a:solidFill>
              <a:latin typeface="TT Travels Light"/>
              <a:ea typeface="TT Travels Light"/>
              <a:cs typeface="TT Travels Light"/>
            </a:endParaRPr>
          </a:p>
        </p:txBody>
      </p:sp>
      <p:pic>
        <p:nvPicPr>
          <p:cNvPr id="17533640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643766" y="3076523"/>
            <a:ext cx="1443438" cy="1443438"/>
          </a:xfrm>
          <a:prstGeom prst="rect">
            <a:avLst/>
          </a:prstGeom>
        </p:spPr>
      </p:pic>
      <p:pic>
        <p:nvPicPr>
          <p:cNvPr id="7788876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664102" y="810612"/>
            <a:ext cx="1423102" cy="1423102"/>
          </a:xfrm>
          <a:prstGeom prst="rect">
            <a:avLst/>
          </a:prstGeom>
        </p:spPr>
      </p:pic>
      <p:pic>
        <p:nvPicPr>
          <p:cNvPr id="6913812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0512" y="3186515"/>
            <a:ext cx="1270515" cy="1270515"/>
          </a:xfrm>
          <a:prstGeom prst="rect">
            <a:avLst/>
          </a:prstGeom>
        </p:spPr>
      </p:pic>
      <p:pic>
        <p:nvPicPr>
          <p:cNvPr id="141738871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65686" y="922078"/>
            <a:ext cx="1200169" cy="1200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  <p:timing/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ONLYOFFICE/8.3.1.25</Application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2025-04-25T12:46:29Z</dcterms:modified>
</cp:coreProperties>
</file>